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2" r:id="rId6"/>
    <p:sldId id="263" r:id="rId7"/>
    <p:sldId id="260" r:id="rId8"/>
    <p:sldId id="261" r:id="rId9"/>
    <p:sldId id="264" r:id="rId10"/>
    <p:sldId id="265" r:id="rId11"/>
    <p:sldId id="266" r:id="rId12"/>
    <p:sldId id="267" r:id="rId13"/>
    <p:sldId id="268" r:id="rId14"/>
    <p:sldId id="269"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75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E665F69-A532-4EB1-8271-902FCF5F0A8E}" type="datetimeFigureOut">
              <a:rPr lang="ru-RU" smtClean="0"/>
              <a:t>04.02.2018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C643B22-98AF-4C84-8D65-75D76A477B42}"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2191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E665F69-A532-4EB1-8271-902FCF5F0A8E}" type="datetimeFigureOut">
              <a:rPr lang="ru-RU" smtClean="0"/>
              <a:t>04.02.2018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C643B22-98AF-4C84-8D65-75D76A477B42}" type="slidenum">
              <a:rPr lang="ru-RU" smtClean="0"/>
              <a:t>‹#›</a:t>
            </a:fld>
            <a:endParaRPr lang="ru-RU"/>
          </a:p>
        </p:txBody>
      </p:sp>
    </p:spTree>
    <p:extLst>
      <p:ext uri="{BB962C8B-B14F-4D97-AF65-F5344CB8AC3E}">
        <p14:creationId xmlns:p14="http://schemas.microsoft.com/office/powerpoint/2010/main" val="2488630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E665F69-A532-4EB1-8271-902FCF5F0A8E}" type="datetimeFigureOut">
              <a:rPr lang="ru-RU" smtClean="0"/>
              <a:t>04.02.2018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C643B22-98AF-4C84-8D65-75D76A477B42}"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0249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E665F69-A532-4EB1-8271-902FCF5F0A8E}" type="datetimeFigureOut">
              <a:rPr lang="ru-RU" smtClean="0"/>
              <a:t>04.02.2018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C643B22-98AF-4C84-8D65-75D76A477B42}" type="slidenum">
              <a:rPr lang="ru-RU" smtClean="0"/>
              <a:t>‹#›</a:t>
            </a:fld>
            <a:endParaRPr lang="ru-RU"/>
          </a:p>
        </p:txBody>
      </p:sp>
    </p:spTree>
    <p:extLst>
      <p:ext uri="{BB962C8B-B14F-4D97-AF65-F5344CB8AC3E}">
        <p14:creationId xmlns:p14="http://schemas.microsoft.com/office/powerpoint/2010/main" val="1790284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E665F69-A532-4EB1-8271-902FCF5F0A8E}" type="datetimeFigureOut">
              <a:rPr lang="ru-RU" smtClean="0"/>
              <a:t>04.02.2018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C643B22-98AF-4C84-8D65-75D76A477B42}" type="slidenum">
              <a:rPr lang="ru-RU" smtClean="0"/>
              <a:t>‹#›</a:t>
            </a:fld>
            <a:endParaRPr lang="ru-RU"/>
          </a:p>
        </p:txBody>
      </p:sp>
    </p:spTree>
    <p:extLst>
      <p:ext uri="{BB962C8B-B14F-4D97-AF65-F5344CB8AC3E}">
        <p14:creationId xmlns:p14="http://schemas.microsoft.com/office/powerpoint/2010/main" val="2322992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E665F69-A532-4EB1-8271-902FCF5F0A8E}" type="datetimeFigureOut">
              <a:rPr lang="ru-RU" smtClean="0"/>
              <a:t>04.02.2018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C643B22-98AF-4C84-8D65-75D76A477B42}" type="slidenum">
              <a:rPr lang="ru-RU" smtClean="0"/>
              <a:t>‹#›</a:t>
            </a:fld>
            <a:endParaRPr lang="ru-RU"/>
          </a:p>
        </p:txBody>
      </p:sp>
    </p:spTree>
    <p:extLst>
      <p:ext uri="{BB962C8B-B14F-4D97-AF65-F5344CB8AC3E}">
        <p14:creationId xmlns:p14="http://schemas.microsoft.com/office/powerpoint/2010/main" val="3655061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E665F69-A532-4EB1-8271-902FCF5F0A8E}" type="datetimeFigureOut">
              <a:rPr lang="ru-RU" smtClean="0"/>
              <a:t>04.02.2018</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6C643B22-98AF-4C84-8D65-75D76A477B42}" type="slidenum">
              <a:rPr lang="ru-RU" smtClean="0"/>
              <a:t>‹#›</a:t>
            </a:fld>
            <a:endParaRPr lang="ru-RU"/>
          </a:p>
        </p:txBody>
      </p:sp>
    </p:spTree>
    <p:extLst>
      <p:ext uri="{BB962C8B-B14F-4D97-AF65-F5344CB8AC3E}">
        <p14:creationId xmlns:p14="http://schemas.microsoft.com/office/powerpoint/2010/main" val="613933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E665F69-A532-4EB1-8271-902FCF5F0A8E}" type="datetimeFigureOut">
              <a:rPr lang="ru-RU" smtClean="0"/>
              <a:t>04.02.2018</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C643B22-98AF-4C84-8D65-75D76A477B42}" type="slidenum">
              <a:rPr lang="ru-RU" smtClean="0"/>
              <a:t>‹#›</a:t>
            </a:fld>
            <a:endParaRPr lang="ru-RU"/>
          </a:p>
        </p:txBody>
      </p:sp>
    </p:spTree>
    <p:extLst>
      <p:ext uri="{BB962C8B-B14F-4D97-AF65-F5344CB8AC3E}">
        <p14:creationId xmlns:p14="http://schemas.microsoft.com/office/powerpoint/2010/main" val="4111050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E665F69-A532-4EB1-8271-902FCF5F0A8E}" type="datetimeFigureOut">
              <a:rPr lang="ru-RU" smtClean="0"/>
              <a:t>04.02.2018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C643B22-98AF-4C84-8D65-75D76A477B42}" type="slidenum">
              <a:rPr lang="ru-RU" smtClean="0"/>
              <a:t>‹#›</a:t>
            </a:fld>
            <a:endParaRPr lang="ru-RU"/>
          </a:p>
        </p:txBody>
      </p:sp>
    </p:spTree>
    <p:extLst>
      <p:ext uri="{BB962C8B-B14F-4D97-AF65-F5344CB8AC3E}">
        <p14:creationId xmlns:p14="http://schemas.microsoft.com/office/powerpoint/2010/main" val="695733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E665F69-A532-4EB1-8271-902FCF5F0A8E}" type="datetimeFigureOut">
              <a:rPr lang="ru-RU" smtClean="0"/>
              <a:t>04.02.2018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C643B22-98AF-4C84-8D65-75D76A477B42}" type="slidenum">
              <a:rPr lang="ru-RU" smtClean="0"/>
              <a:t>‹#›</a:t>
            </a:fld>
            <a:endParaRPr lang="ru-RU"/>
          </a:p>
        </p:txBody>
      </p:sp>
    </p:spTree>
    <p:extLst>
      <p:ext uri="{BB962C8B-B14F-4D97-AF65-F5344CB8AC3E}">
        <p14:creationId xmlns:p14="http://schemas.microsoft.com/office/powerpoint/2010/main" val="3209778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E665F69-A532-4EB1-8271-902FCF5F0A8E}" type="datetimeFigureOut">
              <a:rPr lang="ru-RU" smtClean="0"/>
              <a:t>04.02.2018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C643B22-98AF-4C84-8D65-75D76A477B42}" type="slidenum">
              <a:rPr lang="ru-RU" smtClean="0"/>
              <a:t>‹#›</a:t>
            </a:fld>
            <a:endParaRPr lang="ru-RU"/>
          </a:p>
        </p:txBody>
      </p:sp>
    </p:spTree>
    <p:extLst>
      <p:ext uri="{BB962C8B-B14F-4D97-AF65-F5344CB8AC3E}">
        <p14:creationId xmlns:p14="http://schemas.microsoft.com/office/powerpoint/2010/main" val="2337254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E665F69-A532-4EB1-8271-902FCF5F0A8E}" type="datetimeFigureOut">
              <a:rPr lang="ru-RU" smtClean="0"/>
              <a:t>04.02.2018</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C643B22-98AF-4C84-8D65-75D76A477B42}" type="slidenum">
              <a:rPr lang="ru-RU" smtClean="0"/>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544461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081087" y="2265363"/>
            <a:ext cx="10515600" cy="1325563"/>
          </a:xfrm>
        </p:spPr>
        <p:txBody>
          <a:bodyPr>
            <a:normAutofit fontScale="90000"/>
          </a:bodyPr>
          <a:lstStyle/>
          <a:p>
            <a:r>
              <a:rPr lang="kk-KZ" b="1" dirty="0"/>
              <a:t>Геоақпараттық кеңістікті құру және басқару </a:t>
            </a:r>
            <a:r>
              <a:rPr lang="ru-RU" dirty="0"/>
              <a:t/>
            </a:r>
            <a:br>
              <a:rPr lang="ru-RU" dirty="0"/>
            </a:br>
            <a:endParaRPr lang="ru-RU" dirty="0"/>
          </a:p>
        </p:txBody>
      </p:sp>
    </p:spTree>
    <p:extLst>
      <p:ext uri="{BB962C8B-B14F-4D97-AF65-F5344CB8AC3E}">
        <p14:creationId xmlns:p14="http://schemas.microsoft.com/office/powerpoint/2010/main" val="20946417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47712" y="1402140"/>
            <a:ext cx="10339388" cy="3785652"/>
          </a:xfrm>
          <a:prstGeom prst="rect">
            <a:avLst/>
          </a:prstGeom>
        </p:spPr>
        <p:txBody>
          <a:bodyPr wrap="square">
            <a:spAutoFit/>
          </a:bodyPr>
          <a:lstStyle/>
          <a:p>
            <a:pPr indent="450215" algn="just">
              <a:spcAft>
                <a:spcPts val="0"/>
              </a:spcAft>
            </a:pPr>
            <a:r>
              <a:rPr lang="kk-KZ" sz="2400" dirty="0" smtClean="0">
                <a:effectLst/>
                <a:latin typeface="Times New Roman" panose="02020603050405020304" pitchFamily="18" charset="0"/>
                <a:ea typeface="Times New Roman" panose="02020603050405020304" pitchFamily="18" charset="0"/>
              </a:rPr>
              <a:t>Геоақпараттық кеңістік (ГАК) жалпы ақпараттық кеңістіктің құрама бөлшегі ретінде қарастыру керек, ақпараттық ресурстар, ақпараттық әрекеттестік құралдары және ақпараттық инфрақұрылым оның компоненттері болып табылады. </a:t>
            </a:r>
          </a:p>
          <a:p>
            <a:pPr indent="450215" algn="just">
              <a:spcAft>
                <a:spcPts val="0"/>
              </a:spcAft>
            </a:pPr>
            <a:r>
              <a:rPr lang="kk-KZ" sz="2400" dirty="0" smtClean="0">
                <a:effectLst/>
                <a:latin typeface="Times New Roman" panose="02020603050405020304" pitchFamily="18" charset="0"/>
                <a:ea typeface="Times New Roman" panose="02020603050405020304" pitchFamily="18" charset="0"/>
              </a:rPr>
              <a:t>Ақпараттық кеңістік – жалпы принциптер негізінде жұмыс атқаратын банктердің және мәліметтер базаларының, олардың қосталу технологияларының, ақпараттық телекоммуникациялық жүйелерінің жиынтығымен төмендегілерді қамтамасыз етеді: </a:t>
            </a:r>
            <a:endParaRPr lang="ru-RU" sz="2000"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kk-KZ" sz="2400" dirty="0" smtClean="0">
                <a:effectLst/>
                <a:latin typeface="Times New Roman" panose="02020603050405020304" pitchFamily="18" charset="0"/>
                <a:ea typeface="Times New Roman" panose="02020603050405020304" pitchFamily="18" charset="0"/>
              </a:rPr>
              <a:t>мекемелермен азаматтардың ақпараттық әрекеттестігі;</a:t>
            </a:r>
          </a:p>
          <a:p>
            <a:pPr marL="342900" lvl="0" indent="-342900" algn="just">
              <a:spcAft>
                <a:spcPts val="0"/>
              </a:spcAft>
              <a:buFont typeface="Symbol" panose="05050102010706020507" pitchFamily="18" charset="2"/>
              <a:buChar char=""/>
            </a:pPr>
            <a:r>
              <a:rPr lang="kk-KZ" sz="2400" dirty="0" smtClean="0">
                <a:effectLst/>
                <a:latin typeface="Times New Roman" panose="02020603050405020304" pitchFamily="18" charset="0"/>
                <a:ea typeface="Times New Roman" panose="02020603050405020304" pitchFamily="18" charset="0"/>
              </a:rPr>
              <a:t>олардың ақпараттық қажеттіліктерін куәләндіру.</a:t>
            </a:r>
            <a:endParaRPr lang="ru-RU" sz="2400" dirty="0"/>
          </a:p>
        </p:txBody>
      </p:sp>
    </p:spTree>
    <p:extLst>
      <p:ext uri="{BB962C8B-B14F-4D97-AF65-F5344CB8AC3E}">
        <p14:creationId xmlns:p14="http://schemas.microsoft.com/office/powerpoint/2010/main" val="17402220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2000" y="904399"/>
            <a:ext cx="10739437" cy="1815882"/>
          </a:xfrm>
          <a:prstGeom prst="rect">
            <a:avLst/>
          </a:prstGeom>
        </p:spPr>
        <p:txBody>
          <a:bodyPr wrap="square">
            <a:spAutoFit/>
          </a:bodyPr>
          <a:lstStyle/>
          <a:p>
            <a:pPr algn="just"/>
            <a:r>
              <a:rPr lang="kk-KZ" sz="2800" dirty="0" smtClean="0">
                <a:effectLst/>
                <a:latin typeface="Times New Roman" panose="02020603050405020304" pitchFamily="18" charset="0"/>
                <a:ea typeface="Times New Roman" panose="02020603050405020304" pitchFamily="18" charset="0"/>
              </a:rPr>
              <a:t>	Ақпараттық көзқарас тұрғысынан қарағанда ГАК ақпараттық үйлестірілген аумақтардың компьютерлік үлгілерінің жиынтығы және зерттеліп жатқан шынайы геокеңістікті жеке ұсыну жиынтығының сандық сипаттауы болып табылады. </a:t>
            </a:r>
            <a:endParaRPr lang="ru-RU" sz="2800" dirty="0"/>
          </a:p>
        </p:txBody>
      </p:sp>
      <p:sp>
        <p:nvSpPr>
          <p:cNvPr id="3" name="Прямоугольник 2"/>
          <p:cNvSpPr/>
          <p:nvPr/>
        </p:nvSpPr>
        <p:spPr>
          <a:xfrm>
            <a:off x="761999" y="2740224"/>
            <a:ext cx="10739437" cy="1815882"/>
          </a:xfrm>
          <a:prstGeom prst="rect">
            <a:avLst/>
          </a:prstGeom>
        </p:spPr>
        <p:txBody>
          <a:bodyPr wrap="square">
            <a:spAutoFit/>
          </a:bodyPr>
          <a:lstStyle/>
          <a:p>
            <a:pPr algn="just"/>
            <a:r>
              <a:rPr lang="kk-KZ" sz="2800" dirty="0" smtClean="0">
                <a:effectLst/>
                <a:latin typeface="Times New Roman" panose="02020603050405020304" pitchFamily="18" charset="0"/>
                <a:ea typeface="Times New Roman" panose="02020603050405020304" pitchFamily="18" charset="0"/>
              </a:rPr>
              <a:t>	ГАК адаммен компьютерлік ортада құрылады және кеңістіктік есептерді, кеңістіктік шешімдерді шығарған кезде, компьютерлік қолдануға арналған. Шетелдік жарияланымдарда геоақпараттық кеңістік ұғымы «сандық Жер» ұғымымен байланыстырылады. </a:t>
            </a:r>
            <a:endParaRPr lang="ru-RU" sz="2800" dirty="0"/>
          </a:p>
        </p:txBody>
      </p:sp>
    </p:spTree>
    <p:extLst>
      <p:ext uri="{BB962C8B-B14F-4D97-AF65-F5344CB8AC3E}">
        <p14:creationId xmlns:p14="http://schemas.microsoft.com/office/powerpoint/2010/main" val="14034157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39737" y="586859"/>
            <a:ext cx="3141053" cy="523220"/>
          </a:xfrm>
          <a:prstGeom prst="rect">
            <a:avLst/>
          </a:prstGeom>
        </p:spPr>
        <p:txBody>
          <a:bodyPr wrap="none">
            <a:spAutoFit/>
          </a:bodyPr>
          <a:lstStyle/>
          <a:p>
            <a:pPr algn="ctr">
              <a:spcAft>
                <a:spcPts val="0"/>
              </a:spcAft>
            </a:pPr>
            <a:r>
              <a:rPr lang="kk-KZ" sz="2800" dirty="0" smtClean="0">
                <a:effectLst/>
                <a:latin typeface="Times New Roman" panose="02020603050405020304" pitchFamily="18" charset="0"/>
                <a:ea typeface="Times New Roman" panose="02020603050405020304" pitchFamily="18" charset="0"/>
              </a:rPr>
              <a:t>ГАК тағайындалуы</a:t>
            </a:r>
            <a:endParaRPr lang="ru-RU" sz="24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1090612" y="1674764"/>
            <a:ext cx="10182225" cy="3108543"/>
          </a:xfrm>
          <a:prstGeom prst="rect">
            <a:avLst/>
          </a:prstGeom>
        </p:spPr>
        <p:txBody>
          <a:bodyPr wrap="square">
            <a:spAutoFit/>
          </a:bodyPr>
          <a:lstStyle/>
          <a:p>
            <a:pPr algn="just"/>
            <a:r>
              <a:rPr lang="kk-KZ" sz="2800" dirty="0" smtClean="0">
                <a:effectLst/>
                <a:latin typeface="Times New Roman" panose="02020603050405020304" pitchFamily="18" charset="0"/>
                <a:ea typeface="Times New Roman" panose="02020603050405020304" pitchFamily="18" charset="0"/>
              </a:rPr>
              <a:t>ГАК дүние жүзінің қазіргі заманғы  кеңістіктік үлгісі ретінде, Жер бетінде (жер астында) және ғаламшарларда таралатын адам әрекетінің барлық салаларында қажет. Оның негізінде және оның көмегімен экономиканың, теорияларды басқару, әскери қызмет және т.б. салалардың ғылыми және өндірістік мәселелері шешіледі. Ертеректе бұл мәселелер аналогты картографиялық және аэрокосмостық мәліметтермен қамтамассыз етілген. </a:t>
            </a:r>
            <a:endParaRPr lang="ru-RU" sz="2800" dirty="0"/>
          </a:p>
        </p:txBody>
      </p:sp>
    </p:spTree>
    <p:extLst>
      <p:ext uri="{BB962C8B-B14F-4D97-AF65-F5344CB8AC3E}">
        <p14:creationId xmlns:p14="http://schemas.microsoft.com/office/powerpoint/2010/main" val="37909583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e-gorod.ru/documents/programs/mag-3D/clip_image01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1575" y="392113"/>
            <a:ext cx="9904829" cy="5037137"/>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984779" y="5429250"/>
            <a:ext cx="4139210" cy="369332"/>
          </a:xfrm>
          <a:prstGeom prst="rect">
            <a:avLst/>
          </a:prstGeom>
        </p:spPr>
        <p:txBody>
          <a:bodyPr wrap="none">
            <a:spAutoFit/>
          </a:bodyPr>
          <a:lstStyle/>
          <a:p>
            <a:r>
              <a:rPr lang="kk-KZ" b="1" dirty="0" smtClean="0"/>
              <a:t>Геоақпараттық кеңістіктің мысалдары  </a:t>
            </a:r>
            <a:endParaRPr lang="ru-RU" dirty="0"/>
          </a:p>
        </p:txBody>
      </p:sp>
    </p:spTree>
    <p:extLst>
      <p:ext uri="{BB962C8B-B14F-4D97-AF65-F5344CB8AC3E}">
        <p14:creationId xmlns:p14="http://schemas.microsoft.com/office/powerpoint/2010/main" val="37505060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srcRect l="23353" t="19141" r="31295" b="13281"/>
          <a:stretch/>
        </p:blipFill>
        <p:spPr>
          <a:xfrm>
            <a:off x="585788" y="228599"/>
            <a:ext cx="5900738" cy="4943475"/>
          </a:xfrm>
          <a:prstGeom prst="rect">
            <a:avLst/>
          </a:prstGeom>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0639" y="2100261"/>
            <a:ext cx="5896941" cy="3314702"/>
          </a:xfrm>
          <a:prstGeom prst="rect">
            <a:avLst/>
          </a:prstGeom>
        </p:spPr>
      </p:pic>
    </p:spTree>
    <p:extLst>
      <p:ext uri="{BB962C8B-B14F-4D97-AF65-F5344CB8AC3E}">
        <p14:creationId xmlns:p14="http://schemas.microsoft.com/office/powerpoint/2010/main" val="10138634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33462" y="619810"/>
            <a:ext cx="10567988" cy="830997"/>
          </a:xfrm>
          <a:prstGeom prst="rect">
            <a:avLst/>
          </a:prstGeom>
        </p:spPr>
        <p:txBody>
          <a:bodyPr wrap="square">
            <a:spAutoFit/>
          </a:bodyPr>
          <a:lstStyle/>
          <a:p>
            <a:pPr indent="457200" algn="ctr">
              <a:spcAft>
                <a:spcPts val="0"/>
              </a:spcAft>
            </a:pPr>
            <a:r>
              <a:rPr lang="kk-KZ" sz="2400" dirty="0" smtClean="0">
                <a:effectLst/>
                <a:latin typeface="Times New Roman" panose="02020603050405020304" pitchFamily="18" charset="0"/>
                <a:ea typeface="Times New Roman" panose="02020603050405020304" pitchFamily="18" charset="0"/>
              </a:rPr>
              <a:t>ГАК құру, басқару (яғни, үздіксіз жаңарту) және пайдалану бірнеше нәтижелерге жетуге мүмкіндік береді</a:t>
            </a:r>
            <a:endParaRPr lang="ru-RU" sz="20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714375" y="1804244"/>
            <a:ext cx="10887075" cy="3477875"/>
          </a:xfrm>
          <a:prstGeom prst="rect">
            <a:avLst/>
          </a:prstGeom>
        </p:spPr>
        <p:txBody>
          <a:bodyPr wrap="square">
            <a:spAutoFit/>
          </a:bodyPr>
          <a:lstStyle/>
          <a:p>
            <a:pPr marL="342900" lvl="0" indent="-342900" algn="just">
              <a:spcAft>
                <a:spcPts val="0"/>
              </a:spcAft>
              <a:buFont typeface="Symbol" panose="05050102010706020507" pitchFamily="18" charset="2"/>
              <a:buChar char=""/>
            </a:pPr>
            <a:r>
              <a:rPr lang="kk-KZ" sz="2000" dirty="0" smtClean="0">
                <a:effectLst/>
                <a:latin typeface="Times New Roman" panose="02020603050405020304" pitchFamily="18" charset="0"/>
                <a:ea typeface="Times New Roman" panose="02020603050405020304" pitchFamily="18" charset="0"/>
              </a:rPr>
              <a:t>әрекеттің барлық түрлерін және аумақта өмір сүрудің барлық түрлерін өзекті, анық, нақты және толық ақпаратпен қамтамасыз ету; </a:t>
            </a:r>
            <a:endParaRPr lang="ru-RU"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kk-KZ" sz="2000" dirty="0" smtClean="0">
                <a:effectLst/>
                <a:latin typeface="Times New Roman" panose="02020603050405020304" pitchFamily="18" charset="0"/>
                <a:ea typeface="Times New Roman" panose="02020603050405020304" pitchFamily="18" charset="0"/>
              </a:rPr>
              <a:t>қабылданатын кеңістіктік шешімдердің салдарын, тәуекелділігін есептеу, дағдарысты жағдайларды алдын ала ескертулерді және т.б. болжау және үлгілеу бойынша ымырасыз жаңа мәселелердің шешімдерін қамтамасыз ету;</a:t>
            </a:r>
            <a:endParaRPr lang="ru-RU"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kk-KZ" sz="2000" dirty="0" smtClean="0">
                <a:effectLst/>
                <a:latin typeface="Times New Roman" panose="02020603050405020304" pitchFamily="18" charset="0"/>
                <a:ea typeface="Times New Roman" panose="02020603050405020304" pitchFamily="18" charset="0"/>
              </a:rPr>
              <a:t>заманға сай көліктік қызметті ұйымдаструда аумақты басқарудың,  табиғи және техногенді сипаттағы дағдарыс жағдайындағы жылдам өтетін процестердің ақпараттық қамсызданудың дәрежесін көтеру; </a:t>
            </a:r>
            <a:endParaRPr lang="ru-RU"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kk-KZ" sz="2000" dirty="0" smtClean="0">
                <a:effectLst/>
                <a:latin typeface="Times New Roman" panose="02020603050405020304" pitchFamily="18" charset="0"/>
                <a:ea typeface="Times New Roman" panose="02020603050405020304" pitchFamily="18" charset="0"/>
              </a:rPr>
              <a:t>көп санды жеке ақпараттық көлемдерді, бірыңғай ақпараттық өнімге интеграциялау, үлкен санды ақпараттық сала жұмысшыларының күш жігерін біріктіру, өз кезегінде бұл ГАК құру және басқаруға кететін уақытпен құралдар шығынын әжептәуір азайтуға мүмкіндік туғызады. </a:t>
            </a:r>
            <a:endParaRPr lang="ru-RU"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930287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69489" y="572571"/>
            <a:ext cx="3538597" cy="461665"/>
          </a:xfrm>
          <a:prstGeom prst="rect">
            <a:avLst/>
          </a:prstGeom>
        </p:spPr>
        <p:txBody>
          <a:bodyPr wrap="none">
            <a:spAutoFit/>
          </a:bodyPr>
          <a:lstStyle/>
          <a:p>
            <a:pPr algn="ctr">
              <a:spcAft>
                <a:spcPts val="0"/>
              </a:spcAft>
            </a:pPr>
            <a:r>
              <a:rPr lang="kk-KZ" sz="2400" dirty="0" smtClean="0">
                <a:effectLst/>
                <a:latin typeface="Times New Roman" panose="02020603050405020304" pitchFamily="18" charset="0"/>
                <a:ea typeface="Times New Roman" panose="02020603050405020304" pitchFamily="18" charset="0"/>
              </a:rPr>
              <a:t>ГАК негізгі функциялары</a:t>
            </a:r>
            <a:endParaRPr lang="ru-RU" sz="20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914400" y="1384370"/>
            <a:ext cx="10215562" cy="4093428"/>
          </a:xfrm>
          <a:prstGeom prst="rect">
            <a:avLst/>
          </a:prstGeom>
        </p:spPr>
        <p:txBody>
          <a:bodyPr wrap="square">
            <a:spAutoFit/>
          </a:bodyPr>
          <a:lstStyle/>
          <a:p>
            <a:pPr marL="342900" lvl="0" indent="-342900" algn="just">
              <a:spcAft>
                <a:spcPts val="0"/>
              </a:spcAft>
              <a:buFont typeface="Symbol" panose="05050102010706020507" pitchFamily="18" charset="2"/>
              <a:buChar char=""/>
            </a:pPr>
            <a:r>
              <a:rPr lang="kk-KZ" sz="2000" dirty="0" smtClean="0">
                <a:effectLst/>
                <a:latin typeface="Times New Roman" panose="02020603050405020304" pitchFamily="18" charset="0"/>
                <a:ea typeface="Times New Roman" panose="02020603050405020304" pitchFamily="18" charset="0"/>
              </a:rPr>
              <a:t>бірыңғай координаталық негізге «байланған» және стандартты түрде ұсынылған Жер туралы негізгі геоақпаратты қабылдау, жинақтау және сақтау, оның негізінің құрамына  табиғи ортаның әртүрлі сегменттері және Жер бетіндегі алуан түрлі іскерлік бойынша геоақпараты кіреді; </a:t>
            </a:r>
            <a:endParaRPr lang="ru-RU"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kk-KZ" sz="2000" dirty="0" smtClean="0">
                <a:effectLst/>
                <a:latin typeface="Times New Roman" panose="02020603050405020304" pitchFamily="18" charset="0"/>
                <a:ea typeface="Times New Roman" panose="02020603050405020304" pitchFamily="18" charset="0"/>
              </a:rPr>
              <a:t>кеңістіктік қасиеттерін бейнелейтін және кең таралған жалпы техникалық форматта ұсынылған аумақ жайлы қосымша (мультимедиялық) ақпаратты қабылдау, жинақтау және сақтау;</a:t>
            </a:r>
            <a:endParaRPr lang="ru-RU"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kk-KZ" sz="2000" dirty="0" smtClean="0">
                <a:effectLst/>
                <a:latin typeface="Times New Roman" panose="02020603050405020304" pitchFamily="18" charset="0"/>
                <a:ea typeface="Times New Roman" panose="02020603050405020304" pitchFamily="18" charset="0"/>
              </a:rPr>
              <a:t>аумақтың геоақпараттық зерттелу жағдайының үздіксіз мониторингін жүргізу және  мәліметтер базасын жаңартуға негізгі геоақпаратты алу процестерін  басқару үшін, зерттелуді талдаудың нәтижесін беру;</a:t>
            </a:r>
            <a:endParaRPr lang="ru-RU"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kk-KZ" sz="2000" dirty="0" smtClean="0">
                <a:effectLst/>
                <a:latin typeface="Times New Roman" panose="02020603050405020304" pitchFamily="18" charset="0"/>
                <a:ea typeface="Times New Roman" panose="02020603050405020304" pitchFamily="18" charset="0"/>
              </a:rPr>
              <a:t>берілген аумақ және тақырыптық сегмент сұраныстары бойынша негізгі геоақпаратты және қосымша ақпаратты іздеу және беру. </a:t>
            </a:r>
            <a:endParaRPr lang="ru-RU" dirty="0" smtClean="0">
              <a:effectLst/>
              <a:latin typeface="Times New Roman" panose="02020603050405020304" pitchFamily="18" charset="0"/>
              <a:ea typeface="Times New Roman" panose="02020603050405020304" pitchFamily="18" charset="0"/>
            </a:endParaRPr>
          </a:p>
          <a:p>
            <a:pPr marL="685800" algn="just">
              <a:spcAft>
                <a:spcPts val="0"/>
              </a:spcAft>
            </a:pPr>
            <a:r>
              <a:rPr lang="kk-KZ" sz="2000" dirty="0" smtClean="0">
                <a:effectLst/>
                <a:latin typeface="Times New Roman" panose="02020603050405020304" pitchFamily="18" charset="0"/>
                <a:ea typeface="Times New Roman" panose="02020603050405020304" pitchFamily="18" charset="0"/>
              </a:rPr>
              <a:t> </a:t>
            </a:r>
            <a:endParaRPr lang="ru-RU"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979967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72642" y="429696"/>
            <a:ext cx="4156202" cy="461665"/>
          </a:xfrm>
          <a:prstGeom prst="rect">
            <a:avLst/>
          </a:prstGeom>
        </p:spPr>
        <p:txBody>
          <a:bodyPr wrap="none">
            <a:spAutoFit/>
          </a:bodyPr>
          <a:lstStyle/>
          <a:p>
            <a:pPr algn="ctr">
              <a:spcAft>
                <a:spcPts val="0"/>
              </a:spcAft>
            </a:pPr>
            <a:r>
              <a:rPr lang="kk-KZ" sz="2400" dirty="0" smtClean="0">
                <a:effectLst/>
                <a:latin typeface="Times New Roman" panose="02020603050405020304" pitchFamily="18" charset="0"/>
                <a:ea typeface="Times New Roman" panose="02020603050405020304" pitchFamily="18" charset="0"/>
              </a:rPr>
              <a:t>ГАК  геоақпараттың мазмұны </a:t>
            </a:r>
            <a:endParaRPr lang="ru-RU" sz="20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571499" y="1034236"/>
            <a:ext cx="10758487" cy="4708981"/>
          </a:xfrm>
          <a:prstGeom prst="rect">
            <a:avLst/>
          </a:prstGeom>
        </p:spPr>
        <p:txBody>
          <a:bodyPr wrap="square">
            <a:spAutoFit/>
          </a:bodyPr>
          <a:lstStyle/>
          <a:p>
            <a:pPr marL="342900" lvl="0" indent="-342900" algn="just">
              <a:spcAft>
                <a:spcPts val="0"/>
              </a:spcAft>
              <a:buFont typeface="Symbol" panose="05050102010706020507" pitchFamily="18" charset="2"/>
              <a:buChar char=""/>
            </a:pPr>
            <a:r>
              <a:rPr lang="kk-KZ" sz="2000" dirty="0" smtClean="0">
                <a:effectLst/>
                <a:latin typeface="Times New Roman" panose="02020603050405020304" pitchFamily="18" charset="0"/>
                <a:ea typeface="Times New Roman" panose="02020603050405020304" pitchFamily="18" charset="0"/>
              </a:rPr>
              <a:t>ГАК екі әртүрлі ақпарат жиынтығы жинақталады және сақталады, атап айтқанда үздіксіз жаңартылуы және өзектілік жағдайын сақтауға тиіс негізгі ақпараттан белгіленген уақытта жергілікті жердің кеңістіктік, жеке кеңістік объектілердің қасиеттерін бенелейтін қосымша ақпараттан тұрады;</a:t>
            </a:r>
            <a:endParaRPr lang="ru-RU"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kk-KZ" sz="2000" dirty="0" smtClean="0">
                <a:effectLst/>
                <a:latin typeface="Times New Roman" panose="02020603050405020304" pitchFamily="18" charset="0"/>
                <a:ea typeface="Times New Roman" panose="02020603050405020304" pitchFamily="18" charset="0"/>
              </a:rPr>
              <a:t>негізгі геоақпарат құрамына табиғи ортаның әртүрлі сегменттерін, Жер бетіндегі адам іскерлігінің алуан түрлі салаларын кескіндейтін, координаталардың бірыңғай жүйесінде координаталық байланыстыру бар, жалпы ұлттық стандартталған түрде ұсынылған ақпараттық жиындар кіреді; </a:t>
            </a:r>
            <a:endParaRPr lang="ru-RU"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kk-KZ" sz="2000" dirty="0" smtClean="0">
                <a:effectLst/>
                <a:latin typeface="Times New Roman" panose="02020603050405020304" pitchFamily="18" charset="0"/>
                <a:ea typeface="Times New Roman" panose="02020603050405020304" pitchFamily="18" charset="0"/>
              </a:rPr>
              <a:t>әрбір ақпараттық жиындағы негізгі ақпарат аумақты жиынының тематикасына сәйкес, кеңістіктік объектілер, жергілікті жер, процестер, құбылыстар және оқиғалар объектілерінің жиынтығы түрінде сипаттайды, кеңістіктің объектілер нақты, сонымен қатар виртуалды да болуы мүмкін;</a:t>
            </a:r>
            <a:endParaRPr lang="ru-RU"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kk-KZ" sz="2000" dirty="0" smtClean="0">
                <a:effectLst/>
                <a:latin typeface="Times New Roman" panose="02020603050405020304" pitchFamily="18" charset="0"/>
                <a:ea typeface="Times New Roman" panose="02020603050405020304" pitchFamily="18" charset="0"/>
              </a:rPr>
              <a:t>әрбір заттық облыстың кеңістіктік объектілері олардың ГАК-та сипатталу және ұсынылуының  бөлшектілік дәрежесін анықтайтын әртүрлі масштабты деңгейлерде қойылуы мүмкін. </a:t>
            </a:r>
            <a:endParaRPr lang="ru-RU"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101154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562" y="223838"/>
            <a:ext cx="4719638" cy="3712782"/>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2088" y="1074738"/>
            <a:ext cx="5953662" cy="3240088"/>
          </a:xfrm>
          <a:prstGeom prst="rect">
            <a:avLst/>
          </a:prstGeom>
        </p:spPr>
      </p:pic>
      <p:sp>
        <p:nvSpPr>
          <p:cNvPr id="7" name="Прямоугольник 6"/>
          <p:cNvSpPr/>
          <p:nvPr/>
        </p:nvSpPr>
        <p:spPr>
          <a:xfrm>
            <a:off x="6090498" y="4701659"/>
            <a:ext cx="4525854" cy="369332"/>
          </a:xfrm>
          <a:prstGeom prst="rect">
            <a:avLst/>
          </a:prstGeom>
        </p:spPr>
        <p:txBody>
          <a:bodyPr wrap="none">
            <a:spAutoFit/>
          </a:bodyPr>
          <a:lstStyle/>
          <a:p>
            <a:r>
              <a:rPr lang="ru-RU" b="1" dirty="0" smtClean="0"/>
              <a:t>Применение ГИС Карта в лесном хозяйстве</a:t>
            </a:r>
            <a:endParaRPr lang="ru-RU" b="1" dirty="0"/>
          </a:p>
        </p:txBody>
      </p:sp>
      <p:sp>
        <p:nvSpPr>
          <p:cNvPr id="8" name="TextBox 7"/>
          <p:cNvSpPr txBox="1"/>
          <p:nvPr/>
        </p:nvSpPr>
        <p:spPr>
          <a:xfrm>
            <a:off x="2089735" y="4314826"/>
            <a:ext cx="1159292" cy="338554"/>
          </a:xfrm>
          <a:prstGeom prst="rect">
            <a:avLst/>
          </a:prstGeom>
          <a:noFill/>
        </p:spPr>
        <p:txBody>
          <a:bodyPr wrap="none" rtlCol="0">
            <a:spAutoFit/>
          </a:bodyPr>
          <a:lstStyle/>
          <a:p>
            <a:r>
              <a:rPr lang="kk-KZ" sz="1600" b="1" dirty="0" smtClean="0">
                <a:latin typeface="Times New Roman" panose="02020603050405020304" pitchFamily="18" charset="0"/>
                <a:cs typeface="Times New Roman" panose="02020603050405020304" pitchFamily="18" charset="0"/>
              </a:rPr>
              <a:t>ГИС В ЧС</a:t>
            </a:r>
            <a:endParaRPr lang="ru-RU"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47159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srcRect l="21266" t="8594" r="19766" b="15625"/>
          <a:stretch/>
        </p:blipFill>
        <p:spPr>
          <a:xfrm>
            <a:off x="428624" y="200025"/>
            <a:ext cx="6110226" cy="4414838"/>
          </a:xfrm>
          <a:prstGeom prst="rect">
            <a:avLst/>
          </a:prstGeom>
        </p:spPr>
      </p:pic>
      <p:pic>
        <p:nvPicPr>
          <p:cNvPr id="3" name="Рисунок 2"/>
          <p:cNvPicPr>
            <a:picLocks noChangeAspect="1"/>
          </p:cNvPicPr>
          <p:nvPr/>
        </p:nvPicPr>
        <p:blipFill rotWithShape="1">
          <a:blip r:embed="rId3"/>
          <a:srcRect l="21486" t="20508" r="19766" b="5469"/>
          <a:stretch/>
        </p:blipFill>
        <p:spPr>
          <a:xfrm>
            <a:off x="5572124" y="1769149"/>
            <a:ext cx="6211857" cy="4400549"/>
          </a:xfrm>
          <a:prstGeom prst="rect">
            <a:avLst/>
          </a:prstGeom>
        </p:spPr>
      </p:pic>
    </p:spTree>
    <p:extLst>
      <p:ext uri="{BB962C8B-B14F-4D97-AF65-F5344CB8AC3E}">
        <p14:creationId xmlns:p14="http://schemas.microsoft.com/office/powerpoint/2010/main" val="34394100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37047" y="658297"/>
            <a:ext cx="2260683" cy="461665"/>
          </a:xfrm>
          <a:prstGeom prst="rect">
            <a:avLst/>
          </a:prstGeom>
        </p:spPr>
        <p:txBody>
          <a:bodyPr wrap="none">
            <a:spAutoFit/>
          </a:bodyPr>
          <a:lstStyle/>
          <a:p>
            <a:pPr algn="ctr">
              <a:spcAft>
                <a:spcPts val="0"/>
              </a:spcAft>
            </a:pPr>
            <a:r>
              <a:rPr lang="kk-KZ" sz="2400" dirty="0" smtClean="0">
                <a:effectLst/>
                <a:latin typeface="Times New Roman" panose="02020603050405020304" pitchFamily="18" charset="0"/>
                <a:ea typeface="Times New Roman" panose="02020603050405020304" pitchFamily="18" charset="0"/>
              </a:rPr>
              <a:t>ГАК құрылымы</a:t>
            </a:r>
            <a:endParaRPr lang="ru-RU" sz="2000" dirty="0">
              <a:effectLst/>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1200150" y="1449378"/>
            <a:ext cx="9772650" cy="3724096"/>
          </a:xfrm>
          <a:prstGeom prst="rect">
            <a:avLst/>
          </a:prstGeom>
        </p:spPr>
        <p:txBody>
          <a:bodyPr wrap="square">
            <a:spAutoFit/>
          </a:bodyPr>
          <a:lstStyle/>
          <a:p>
            <a:pPr marL="342900" lvl="0" indent="-342900" algn="just">
              <a:spcAft>
                <a:spcPts val="0"/>
              </a:spcAft>
              <a:buFont typeface="Symbol" panose="05050102010706020507" pitchFamily="18" charset="2"/>
              <a:buChar char=""/>
            </a:pPr>
            <a:r>
              <a:rPr lang="kk-KZ" sz="2400" dirty="0" smtClean="0">
                <a:effectLst/>
                <a:latin typeface="Times New Roman" panose="02020603050405020304" pitchFamily="18" charset="0"/>
                <a:ea typeface="Times New Roman" panose="02020603050405020304" pitchFamily="18" charset="0"/>
              </a:rPr>
              <a:t>ГАК барлық ақпараты өзара байланысты аумақтық-тақырыптық белгілері бойынша үлестірілген (яғни заттық сегменттер бойынша бөлінген, негізгі және қосымша бөліктерге бөлінген әкімшілік- аумақтық белгіленген құрылымдар геоақпараты бар) объектілі- бағытталған мәліметтер базасының желісі түрінде орналасады; </a:t>
            </a:r>
          </a:p>
          <a:p>
            <a:pPr lvl="0" algn="just">
              <a:spcAft>
                <a:spcPts val="0"/>
              </a:spcAft>
            </a:pPr>
            <a:endParaRPr lang="ru-RU" sz="2000"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kk-KZ" sz="2400" dirty="0" smtClean="0">
                <a:effectLst/>
                <a:latin typeface="Times New Roman" panose="02020603050405020304" pitchFamily="18" charset="0"/>
                <a:ea typeface="Times New Roman" panose="02020603050405020304" pitchFamily="18" charset="0"/>
              </a:rPr>
              <a:t>Мәліметтер базасындағы әрбір кеңістіктік объект әртүрлі масштабты геоақпараттың жиынтығы түрінде бейнеленеді және стандартты метаақпаратпен қоса жүреді.</a:t>
            </a:r>
            <a:endParaRPr lang="ru-RU" sz="2000" dirty="0" smtClean="0">
              <a:effectLst/>
              <a:latin typeface="Times New Roman" panose="02020603050405020304" pitchFamily="18" charset="0"/>
              <a:ea typeface="Times New Roman" panose="02020603050405020304" pitchFamily="18" charset="0"/>
            </a:endParaRPr>
          </a:p>
          <a:p>
            <a:pPr algn="just">
              <a:spcAft>
                <a:spcPts val="0"/>
              </a:spcAft>
            </a:pPr>
            <a:r>
              <a:rPr lang="kk-KZ" sz="2400" dirty="0" smtClean="0">
                <a:effectLst/>
                <a:latin typeface="Times New Roman" panose="02020603050405020304" pitchFamily="18" charset="0"/>
                <a:ea typeface="Times New Roman" panose="02020603050405020304" pitchFamily="18" charset="0"/>
              </a:rPr>
              <a:t> </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086103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63926" y="701158"/>
            <a:ext cx="4321248" cy="461665"/>
          </a:xfrm>
          <a:prstGeom prst="rect">
            <a:avLst/>
          </a:prstGeom>
        </p:spPr>
        <p:txBody>
          <a:bodyPr wrap="none">
            <a:spAutoFit/>
          </a:bodyPr>
          <a:lstStyle/>
          <a:p>
            <a:pPr algn="ctr">
              <a:spcAft>
                <a:spcPts val="0"/>
              </a:spcAft>
            </a:pPr>
            <a:r>
              <a:rPr lang="kk-KZ" sz="2400" dirty="0" smtClean="0">
                <a:effectLst/>
                <a:latin typeface="Times New Roman" panose="02020603050405020304" pitchFamily="18" charset="0"/>
                <a:ea typeface="Times New Roman" panose="02020603050405020304" pitchFamily="18" charset="0"/>
              </a:rPr>
              <a:t>ГАК жұмыс істеу механизмдері</a:t>
            </a:r>
            <a:endParaRPr lang="ru-RU" sz="20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704851" y="1529833"/>
            <a:ext cx="10810874" cy="4401205"/>
          </a:xfrm>
          <a:prstGeom prst="rect">
            <a:avLst/>
          </a:prstGeom>
        </p:spPr>
        <p:txBody>
          <a:bodyPr wrap="square">
            <a:spAutoFit/>
          </a:bodyPr>
          <a:lstStyle/>
          <a:p>
            <a:pPr marL="342900" lvl="0" indent="-342900" algn="just">
              <a:spcAft>
                <a:spcPts val="0"/>
              </a:spcAft>
              <a:buFont typeface="Symbol" panose="05050102010706020507" pitchFamily="18" charset="2"/>
              <a:buChar char=""/>
            </a:pPr>
            <a:r>
              <a:rPr lang="kk-KZ" sz="2000" dirty="0" smtClean="0">
                <a:effectLst/>
                <a:latin typeface="Times New Roman" panose="02020603050405020304" pitchFamily="18" charset="0"/>
                <a:ea typeface="Times New Roman" panose="02020603050405020304" pitchFamily="18" charset="0"/>
              </a:rPr>
              <a:t>ГАК-ка келіп түсетін негізгі геоақпарат және қосақтала жүретін оның метаақпараты кіруін қадағалануына, талдауына, ГАК-та қолданылуының жарамдылық баға беруіне ұшырайды; </a:t>
            </a:r>
            <a:endParaRPr lang="ru-RU"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endParaRPr lang="kk-KZ" sz="2000"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kk-KZ" sz="2000" dirty="0" smtClean="0">
                <a:effectLst/>
                <a:latin typeface="Times New Roman" panose="02020603050405020304" pitchFamily="18" charset="0"/>
                <a:ea typeface="Times New Roman" panose="02020603050405020304" pitchFamily="18" charset="0"/>
              </a:rPr>
              <a:t>қабылданған негізгі геоақпарат ГАК-та бұрыннан бар геоақпаратпен салыстырыла өңдеуден өтеді және жаңартылған түрде құрылған ақпарат сәйкес мәліметтер базасында орналасады; </a:t>
            </a:r>
            <a:endParaRPr lang="ru-RU"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endParaRPr lang="kk-KZ" sz="2000"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kk-KZ" sz="2000" dirty="0" smtClean="0">
                <a:effectLst/>
                <a:latin typeface="Times New Roman" panose="02020603050405020304" pitchFamily="18" charset="0"/>
                <a:ea typeface="Times New Roman" panose="02020603050405020304" pitchFamily="18" charset="0"/>
              </a:rPr>
              <a:t>ГАК пайдалану процесі кезіндегі геоақпаратты өңдеу алгоритмдері қажетті ақпаратты іздеп таңдауды, ерекшеленген ақпараттың сұраныстың шарттарына сәйкес, өзгеруін ақпарат мазмұнын автоматты генерализациялаумен масштабтық өзгерулерін, аумақ үлгісінің карталар түрінде визуализациялау кезіндегі берілген бұрмалану шарттарына сәйкес, проекциялық өзгерулерін, аумақтың және оның жеке объектілерінің екі өлшемді үлгісінен үш өлшемдіге өтулерін, кез келген кеңістіктік объектінің бөлінуімен сол бойынша анықтамалық мәліметтерді сонымен қатар,  бар мультимедиялық қосымша ақпаратты алуды, кеңістікпен уақытта Жерде орын ауыстыруды қамтамасыз етеді;</a:t>
            </a:r>
            <a:endParaRPr lang="ru-RU" dirty="0" smtClean="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80997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2912" y="701158"/>
            <a:ext cx="11558587" cy="4093428"/>
          </a:xfrm>
          <a:prstGeom prst="rect">
            <a:avLst/>
          </a:prstGeom>
        </p:spPr>
        <p:txBody>
          <a:bodyPr wrap="square">
            <a:spAutoFit/>
          </a:bodyPr>
          <a:lstStyle/>
          <a:p>
            <a:pPr marL="342900" lvl="0" indent="-342900" algn="just">
              <a:spcAft>
                <a:spcPts val="0"/>
              </a:spcAft>
              <a:buFont typeface="Symbol" panose="05050102010706020507" pitchFamily="18" charset="2"/>
              <a:buChar char=""/>
            </a:pPr>
            <a:r>
              <a:rPr lang="kk-KZ" sz="2000" dirty="0" smtClean="0">
                <a:effectLst/>
                <a:latin typeface="Times New Roman" panose="02020603050405020304" pitchFamily="18" charset="0"/>
                <a:ea typeface="Times New Roman" panose="02020603050405020304" pitchFamily="18" charset="0"/>
              </a:rPr>
              <a:t>іздеу нәтижесінде іріктелген геоақпарат және қосымша ақпарат көшірмесі жасалынып, тұтынушыларға қолданбалы бағдарлама құралдарымен ГАК үшін бекітілген регламенттер мен келісімдер негізінде, кейінгі өңдеумен талдау жасауға берілуі мүмкін; </a:t>
            </a:r>
            <a:endParaRPr lang="ru-RU" sz="2000"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endParaRPr lang="kk-KZ" sz="2000"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kk-KZ" sz="2000" dirty="0" smtClean="0">
                <a:effectLst/>
                <a:latin typeface="Times New Roman" panose="02020603050405020304" pitchFamily="18" charset="0"/>
                <a:ea typeface="Times New Roman" panose="02020603050405020304" pitchFamily="18" charset="0"/>
              </a:rPr>
              <a:t>ГАК құрылуы және жұмыс істеуі кезінде аумақтың геоақпараттық зерттелу жағдайының мониторингі, ГАК-та жинақталған ақпараттың толықтылығы және өзектілігі шегінде зерттелу жағдайының талдауы, жетіспейтін негізгі геоақпаратты жинау қажеттілігін анықтау, жеке ұйымдармен тұлғалардың іскерлік қызметін краудсорсинг шегінде белсендіру үшін күтілетін қосымша ақпаратты жариялау жасалады </a:t>
            </a:r>
          </a:p>
          <a:p>
            <a:pPr marL="357188" lvl="0" indent="-357188" algn="just">
              <a:spcAft>
                <a:spcPts val="0"/>
              </a:spcAft>
            </a:pPr>
            <a:r>
              <a:rPr lang="kk-KZ" sz="2000" dirty="0" smtClean="0"/>
              <a:t>      </a:t>
            </a:r>
          </a:p>
          <a:p>
            <a:pPr marL="357188" lvl="0" indent="-357188" algn="just">
              <a:spcAft>
                <a:spcPts val="0"/>
              </a:spcAft>
            </a:pPr>
            <a:r>
              <a:rPr lang="kk-KZ" sz="2000" b="1" i="1" dirty="0">
                <a:latin typeface="Times New Roman" panose="02020603050405020304" pitchFamily="18" charset="0"/>
                <a:cs typeface="Times New Roman" panose="02020603050405020304" pitchFamily="18" charset="0"/>
              </a:rPr>
              <a:t> </a:t>
            </a:r>
            <a:r>
              <a:rPr lang="kk-KZ" sz="2000" b="1" i="1" dirty="0" smtClean="0">
                <a:latin typeface="Times New Roman" panose="02020603050405020304" pitchFamily="18" charset="0"/>
                <a:cs typeface="Times New Roman" panose="02020603050405020304" pitchFamily="18" charset="0"/>
              </a:rPr>
              <a:t>    Краудсорсинг</a:t>
            </a:r>
            <a:r>
              <a:rPr lang="kk-KZ" sz="2000" dirty="0" smtClean="0"/>
              <a:t> </a:t>
            </a:r>
            <a:r>
              <a:rPr lang="kk-KZ" sz="2000" dirty="0" smtClean="0">
                <a:effectLst/>
                <a:latin typeface="Times New Roman" panose="02020603050405020304" pitchFamily="18" charset="0"/>
                <a:ea typeface="Times New Roman" panose="02020603050405020304" pitchFamily="18" charset="0"/>
              </a:rPr>
              <a:t>((ағылш.</a:t>
            </a:r>
            <a:r>
              <a:rPr lang="kk-KZ" sz="2000" i="1" dirty="0" smtClean="0">
                <a:effectLst/>
                <a:latin typeface="Times New Roman" panose="02020603050405020304" pitchFamily="18" charset="0"/>
                <a:ea typeface="Times New Roman" panose="02020603050405020304" pitchFamily="18" charset="0"/>
              </a:rPr>
              <a:t> crowdsourcing</a:t>
            </a:r>
            <a:r>
              <a:rPr lang="kk-KZ" sz="2000" dirty="0" smtClean="0">
                <a:effectLst/>
                <a:latin typeface="Times New Roman" panose="02020603050405020304" pitchFamily="18" charset="0"/>
                <a:ea typeface="Times New Roman" panose="02020603050405020304" pitchFamily="18" charset="0"/>
              </a:rPr>
              <a:t>, </a:t>
            </a:r>
            <a:r>
              <a:rPr lang="kk-KZ" sz="2000" i="1" dirty="0" smtClean="0">
                <a:effectLst/>
                <a:latin typeface="Times New Roman" panose="02020603050405020304" pitchFamily="18" charset="0"/>
                <a:ea typeface="Times New Roman" panose="02020603050405020304" pitchFamily="18" charset="0"/>
              </a:rPr>
              <a:t>crowd</a:t>
            </a:r>
            <a:r>
              <a:rPr lang="kk-KZ" sz="2000" dirty="0" smtClean="0">
                <a:effectLst/>
                <a:latin typeface="Times New Roman" panose="02020603050405020304" pitchFamily="18" charset="0"/>
                <a:ea typeface="Times New Roman" panose="02020603050405020304" pitchFamily="18" charset="0"/>
              </a:rPr>
              <a:t> — «тобыр (толпа)» және </a:t>
            </a:r>
            <a:r>
              <a:rPr lang="kk-KZ" sz="2000" i="1" dirty="0" smtClean="0">
                <a:effectLst/>
                <a:latin typeface="Times New Roman" panose="02020603050405020304" pitchFamily="18" charset="0"/>
                <a:ea typeface="Times New Roman" panose="02020603050405020304" pitchFamily="18" charset="0"/>
              </a:rPr>
              <a:t>sourcing</a:t>
            </a:r>
            <a:r>
              <a:rPr lang="kk-KZ" sz="2000" dirty="0" smtClean="0">
                <a:effectLst/>
                <a:latin typeface="Times New Roman" panose="02020603050405020304" pitchFamily="18" charset="0"/>
                <a:ea typeface="Times New Roman" panose="02020603050405020304" pitchFamily="18" charset="0"/>
              </a:rPr>
              <a:t> — «ресурстарды  пайдалану») — еңбек шартын жасасуды көздемейтін бұқаралық оферта (ұсыныс) негізіндегі белгілі өндірістік функцияларды белгісіз адамдар жиынына беру.</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36336965"/>
      </p:ext>
    </p:extLst>
  </p:cSld>
  <p:clrMapOvr>
    <a:masterClrMapping/>
  </p:clrMapOvr>
  <p:timing>
    <p:tnLst>
      <p:par>
        <p:cTn id="1" dur="indefinite" restart="never" nodeType="tmRoot"/>
      </p:par>
    </p:tnLst>
  </p:timing>
</p:sld>
</file>

<file path=ppt/theme/theme1.xml><?xml version="1.0" encoding="utf-8"?>
<a:theme xmlns:a="http://schemas.openxmlformats.org/drawingml/2006/main" name="Ретро">
  <a:themeElements>
    <a:clrScheme name="Ретро">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docProps/app.xml><?xml version="1.0" encoding="utf-8"?>
<Properties xmlns="http://schemas.openxmlformats.org/officeDocument/2006/extended-properties" xmlns:vt="http://schemas.openxmlformats.org/officeDocument/2006/docPropsVTypes">
  <Template>Retrospect</Template>
  <TotalTime>158</TotalTime>
  <Words>751</Words>
  <Application>Microsoft Office PowerPoint</Application>
  <PresentationFormat>Широкоэкранный</PresentationFormat>
  <Paragraphs>44</Paragraphs>
  <Slides>14</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14</vt:i4>
      </vt:variant>
    </vt:vector>
  </HeadingPairs>
  <TitlesOfParts>
    <vt:vector size="20" baseType="lpstr">
      <vt:lpstr>Arial</vt:lpstr>
      <vt:lpstr>Calibri</vt:lpstr>
      <vt:lpstr>Calibri Light</vt:lpstr>
      <vt:lpstr>Symbol</vt:lpstr>
      <vt:lpstr>Times New Roman</vt:lpstr>
      <vt:lpstr>Ретро</vt:lpstr>
      <vt:lpstr>Геоақпараттық кеңістікті құру және басқару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Геоақпараттық кеңістікті құру және басқару  </dc:title>
  <dc:creator>MARJAN</dc:creator>
  <cp:lastModifiedBy>MARJAN</cp:lastModifiedBy>
  <cp:revision>12</cp:revision>
  <dcterms:created xsi:type="dcterms:W3CDTF">2018-02-04T06:02:12Z</dcterms:created>
  <dcterms:modified xsi:type="dcterms:W3CDTF">2018-02-04T08:40:40Z</dcterms:modified>
</cp:coreProperties>
</file>